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5"/>
  </p:notesMasterIdLst>
  <p:handoutMasterIdLst>
    <p:handoutMasterId r:id="rId16"/>
  </p:handoutMasterIdLst>
  <p:sldIdLst>
    <p:sldId id="256" r:id="rId5"/>
    <p:sldId id="257" r:id="rId6"/>
    <p:sldId id="270" r:id="rId7"/>
    <p:sldId id="267" r:id="rId8"/>
    <p:sldId id="258" r:id="rId9"/>
    <p:sldId id="276" r:id="rId10"/>
    <p:sldId id="275" r:id="rId11"/>
    <p:sldId id="262" r:id="rId12"/>
    <p:sldId id="277" r:id="rId13"/>
    <p:sldId id="264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FF3B8BB-229F-4804-A590-D1095F17DD37}" v="181" dt="2022-12-12T15:53:56.155"/>
  </p1510:revLst>
</p1510:revInfo>
</file>

<file path=ppt/tableStyles.xml><?xml version="1.0" encoding="utf-8"?>
<a:tblStyleLst xmlns:a="http://schemas.openxmlformats.org/drawingml/2006/main" def="{21E4AEA4-8DFA-4A89-87EB-49C32662AFE0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>
      <p:cViewPr>
        <p:scale>
          <a:sx n="66" d="100"/>
          <a:sy n="66" d="100"/>
        </p:scale>
        <p:origin x="668" y="120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2838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3B725B-653D-4166-A8E9-72A38A1847CF}" type="datetimeFigureOut">
              <a:rPr lang="en-US"/>
              <a:t>12/12/2022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861E8E-D392-497B-BB21-122DD7C27CF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08353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3F64CD-0576-4A9A-BD06-7889D6E60BDC}" type="datetimeFigureOut">
              <a:rPr lang="en-US"/>
              <a:t>12/12/2022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55D449-B875-4B8D-8E66-224D27E54C9A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499799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gradFill flip="none" rotWithShape="1">
          <a:gsLst>
            <a:gs pos="0">
              <a:srgbClr val="D9D9D9"/>
            </a:gs>
            <a:gs pos="100000">
              <a:schemeClr val="bg1"/>
            </a:gs>
          </a:gsLst>
          <a:lin ang="81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6225" y="1828800"/>
            <a:ext cx="4098175" cy="3177380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26225" y="5181600"/>
            <a:ext cx="4098175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pic>
        <p:nvPicPr>
          <p:cNvPr id="7" name="Picture 6" descr="EKG line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88688" y="-1"/>
            <a:ext cx="7000137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/>
              <a:t>12/12/2022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Rectangle"/>
          <p:cNvSpPr/>
          <p:nvPr/>
        </p:nvSpPr>
        <p:spPr>
          <a:xfrm>
            <a:off x="9982200" y="0"/>
            <a:ext cx="22098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58399" y="457201"/>
            <a:ext cx="2057401" cy="59436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457200"/>
            <a:ext cx="9067800" cy="59435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/>
              <a:t>12/12/2022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/>
              <a:t>12/12/2022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75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Rectangle"/>
          <p:cNvSpPr/>
          <p:nvPr/>
        </p:nvSpPr>
        <p:spPr>
          <a:xfrm>
            <a:off x="265112" y="228600"/>
            <a:ext cx="11658600" cy="6400800"/>
          </a:xfrm>
          <a:prstGeom prst="rect">
            <a:avLst/>
          </a:prstGeom>
          <a:noFill/>
          <a:ln w="15875"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1828800"/>
            <a:ext cx="7772400" cy="3177380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54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5181600"/>
            <a:ext cx="7772400" cy="685800"/>
          </a:xfrm>
        </p:spPr>
        <p:txBody>
          <a:bodyPr>
            <a:normAutofit/>
          </a:bodyPr>
          <a:lstStyle>
            <a:lvl1pPr marL="0" indent="0">
              <a:buNone/>
              <a:defRPr sz="2000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06778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1825624"/>
            <a:ext cx="4800600" cy="457517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4600" y="1825624"/>
            <a:ext cx="4800600" cy="457517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/>
              <a:t>12/12/2022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1828799"/>
            <a:ext cx="4800600" cy="762000"/>
          </a:xfrm>
        </p:spPr>
        <p:txBody>
          <a:bodyPr anchor="ctr">
            <a:noAutofit/>
          </a:bodyPr>
          <a:lstStyle>
            <a:lvl1pPr marL="0" indent="0">
              <a:buNone/>
              <a:defRPr sz="2400" b="0" cap="none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6800" y="2590799"/>
            <a:ext cx="4800600" cy="381003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24600" y="1828799"/>
            <a:ext cx="4800600" cy="762000"/>
          </a:xfrm>
        </p:spPr>
        <p:txBody>
          <a:bodyPr anchor="ctr">
            <a:noAutofit/>
          </a:bodyPr>
          <a:lstStyle>
            <a:lvl1pPr marL="0" indent="0">
              <a:buNone/>
              <a:defRPr sz="2400" b="0" cap="none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24600" y="2590799"/>
            <a:ext cx="4800600" cy="381003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/>
              <a:t>12/12/2022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/>
              <a:t>12/12/2022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/>
              <a:t>12/12/2022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descr="Rectangle"/>
          <p:cNvSpPr/>
          <p:nvPr/>
        </p:nvSpPr>
        <p:spPr>
          <a:xfrm>
            <a:off x="7008812" y="0"/>
            <a:ext cx="5180013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Rectangle 8" descr="Rectangle"/>
          <p:cNvSpPr/>
          <p:nvPr/>
        </p:nvSpPr>
        <p:spPr>
          <a:xfrm>
            <a:off x="7255668" y="228600"/>
            <a:ext cx="4686300" cy="6400800"/>
          </a:xfrm>
          <a:prstGeom prst="rect">
            <a:avLst/>
          </a:prstGeom>
          <a:noFill/>
          <a:ln w="15875"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2700000" scaled="1"/>
              <a:tileRect/>
            </a:gra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32700" y="3200400"/>
            <a:ext cx="3932237" cy="1752600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457201"/>
            <a:ext cx="5943600" cy="5943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32699" y="5029200"/>
            <a:ext cx="3932237" cy="1371600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descr="Rectangle"/>
          <p:cNvSpPr/>
          <p:nvPr/>
        </p:nvSpPr>
        <p:spPr>
          <a:xfrm>
            <a:off x="7008812" y="0"/>
            <a:ext cx="5180013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Rectangle 8" descr="Rectangle"/>
          <p:cNvSpPr/>
          <p:nvPr/>
        </p:nvSpPr>
        <p:spPr>
          <a:xfrm>
            <a:off x="7255668" y="228600"/>
            <a:ext cx="4686300" cy="6400800"/>
          </a:xfrm>
          <a:prstGeom prst="rect">
            <a:avLst/>
          </a:prstGeom>
          <a:noFill/>
          <a:ln w="15875"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2700000" scaled="1"/>
              <a:tileRect/>
            </a:gra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35240" y="3200400"/>
            <a:ext cx="3932237" cy="1752600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1" y="0"/>
            <a:ext cx="7008810" cy="6857999"/>
          </a:xfrm>
        </p:spPr>
        <p:txBody>
          <a:bodyPr tIns="45720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35240" y="5029200"/>
            <a:ext cx="3932237" cy="1374648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77249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D9D9D9"/>
            </a:gs>
            <a:gs pos="100000">
              <a:schemeClr val="bg1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d bar" descr="Red bar"/>
          <p:cNvSpPr/>
          <p:nvPr/>
        </p:nvSpPr>
        <p:spPr>
          <a:xfrm>
            <a:off x="1" y="1"/>
            <a:ext cx="12188824" cy="1524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99220"/>
            <a:ext cx="100584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0" y="1828799"/>
            <a:ext cx="9144000" cy="4572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481760"/>
            <a:ext cx="7848600" cy="2397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067800" y="6465885"/>
            <a:ext cx="1066800" cy="2397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37CC0096-1860-4642-9CD2-0079EA5E7CD1}" type="datetimeFigureOut">
              <a:rPr lang="en-US" smtClean="0"/>
              <a:pPr/>
              <a:t>12/12/2022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481760"/>
            <a:ext cx="838200" cy="2397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SzPct val="100000"/>
        <a:buFont typeface="Arial" pitchFamily="34" charset="0"/>
        <a:buChar char="▪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2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685800" indent="-18288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868680" indent="-182563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051560" indent="-18288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234440" indent="-182880" algn="l" defTabSz="914400" rtl="0" eaLnBrk="1" latinLnBrk="0" hangingPunct="1">
        <a:lnSpc>
          <a:spcPct val="90000"/>
        </a:lnSpc>
        <a:spcBef>
          <a:spcPts val="400"/>
        </a:spcBef>
        <a:buSzPct val="100000"/>
        <a:buFont typeface="Arial" pitchFamily="34" charset="0"/>
        <a:buChar char="▪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417320" indent="-182880" algn="l" defTabSz="914400" rtl="0" eaLnBrk="1" latinLnBrk="0" hangingPunct="1">
        <a:lnSpc>
          <a:spcPct val="90000"/>
        </a:lnSpc>
        <a:spcBef>
          <a:spcPts val="400"/>
        </a:spcBef>
        <a:buSzPct val="100000"/>
        <a:buFont typeface="Arial" pitchFamily="34" charset="0"/>
        <a:buChar char="▪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600200" indent="-182880" algn="l" defTabSz="914400" rtl="0" eaLnBrk="1" latinLnBrk="0" hangingPunct="1">
        <a:lnSpc>
          <a:spcPct val="90000"/>
        </a:lnSpc>
        <a:spcBef>
          <a:spcPts val="400"/>
        </a:spcBef>
        <a:buSzPct val="100000"/>
        <a:buFont typeface="Arial" pitchFamily="34" charset="0"/>
        <a:buChar char="▪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83080" indent="-182880" algn="l" defTabSz="914400" rtl="0" eaLnBrk="1" latinLnBrk="0" hangingPunct="1">
        <a:lnSpc>
          <a:spcPct val="90000"/>
        </a:lnSpc>
        <a:spcBef>
          <a:spcPts val="400"/>
        </a:spcBef>
        <a:buSzPct val="100000"/>
        <a:buFont typeface="Arial" pitchFamily="34" charset="0"/>
        <a:buChar char="▪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ython.org/doc/" TargetMode="External"/><Relationship Id="rId2" Type="http://schemas.openxmlformats.org/officeDocument/2006/relationships/hyperlink" Target="https://www.tensorflow.org/" TargetMode="Externa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9376" y="1628800"/>
            <a:ext cx="4098175" cy="3177380"/>
          </a:xfrm>
        </p:spPr>
        <p:txBody>
          <a:bodyPr>
            <a:noAutofit/>
          </a:bodyPr>
          <a:lstStyle/>
          <a:p>
            <a:r>
              <a:rPr lang="en-US" sz="4800" b="1" i="0" dirty="0">
                <a:solidFill>
                  <a:srgbClr val="0E0F25"/>
                </a:solidFill>
                <a:effectLst/>
                <a:latin typeface="Rockwell Condensed" panose="02060603050405020104" pitchFamily="18" charset="0"/>
              </a:rPr>
              <a:t>Brain </a:t>
            </a:r>
            <a:r>
              <a:rPr lang="en-US" sz="4800" b="1" dirty="0">
                <a:solidFill>
                  <a:srgbClr val="0E0F25"/>
                </a:solidFill>
                <a:latin typeface="Rockwell Condensed" panose="02060603050405020104" pitchFamily="18" charset="0"/>
              </a:rPr>
              <a:t>T</a:t>
            </a:r>
            <a:r>
              <a:rPr lang="en-US" sz="4800" b="1" i="0" dirty="0">
                <a:solidFill>
                  <a:srgbClr val="0E0F25"/>
                </a:solidFill>
                <a:effectLst/>
                <a:latin typeface="Rockwell Condensed" panose="02060603050405020104" pitchFamily="18" charset="0"/>
              </a:rPr>
              <a:t>umor detection using Convolutional </a:t>
            </a:r>
            <a:r>
              <a:rPr lang="en-US" sz="4800" b="1" dirty="0">
                <a:solidFill>
                  <a:srgbClr val="0E0F25"/>
                </a:solidFill>
                <a:latin typeface="Rockwell Condensed" panose="02060603050405020104" pitchFamily="18" charset="0"/>
              </a:rPr>
              <a:t>N</a:t>
            </a:r>
            <a:r>
              <a:rPr lang="en-US" sz="4800" b="1" i="0" dirty="0">
                <a:solidFill>
                  <a:srgbClr val="0E0F25"/>
                </a:solidFill>
                <a:effectLst/>
                <a:latin typeface="Rockwell Condensed" panose="02060603050405020104" pitchFamily="18" charset="0"/>
              </a:rPr>
              <a:t>eural </a:t>
            </a:r>
            <a:r>
              <a:rPr lang="en-US" sz="4800" b="1" dirty="0">
                <a:solidFill>
                  <a:srgbClr val="0E0F25"/>
                </a:solidFill>
                <a:latin typeface="Rockwell Condensed" panose="02060603050405020104" pitchFamily="18" charset="0"/>
              </a:rPr>
              <a:t>N</a:t>
            </a:r>
            <a:r>
              <a:rPr lang="en-US" sz="4800" b="1" i="0" dirty="0">
                <a:solidFill>
                  <a:srgbClr val="0E0F25"/>
                </a:solidFill>
                <a:effectLst/>
                <a:latin typeface="Rockwell Condensed" panose="02060603050405020104" pitchFamily="18" charset="0"/>
              </a:rPr>
              <a:t>etwork</a:t>
            </a:r>
            <a:br>
              <a:rPr lang="en-US" sz="1400" b="1" i="0" dirty="0">
                <a:solidFill>
                  <a:srgbClr val="0E0F25"/>
                </a:solidFill>
                <a:effectLst/>
                <a:latin typeface="Rockwell Condensed" panose="02060603050405020104" pitchFamily="18" charset="0"/>
              </a:rPr>
            </a:br>
            <a:endParaRPr lang="en-US" sz="4400" b="1" dirty="0">
              <a:latin typeface="Rockwell Condensed" panose="020606030504050201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7368" y="5310236"/>
            <a:ext cx="4098175" cy="150314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1050" dirty="0">
                <a:solidFill>
                  <a:schemeClr val="tx1"/>
                </a:solidFill>
                <a:latin typeface="+mj-lt"/>
              </a:rPr>
              <a:t>Shubham Raj (27)</a:t>
            </a:r>
          </a:p>
          <a:p>
            <a:pPr>
              <a:lnSpc>
                <a:spcPct val="100000"/>
              </a:lnSpc>
            </a:pPr>
            <a:r>
              <a:rPr lang="en-US" sz="1050" dirty="0">
                <a:solidFill>
                  <a:schemeClr val="tx1"/>
                </a:solidFill>
                <a:latin typeface="+mj-lt"/>
              </a:rPr>
              <a:t>Sandeep (31)</a:t>
            </a:r>
          </a:p>
          <a:p>
            <a:pPr>
              <a:lnSpc>
                <a:spcPct val="100000"/>
              </a:lnSpc>
            </a:pPr>
            <a:r>
              <a:rPr lang="en-US" sz="1050" dirty="0" err="1">
                <a:solidFill>
                  <a:schemeClr val="tx1"/>
                </a:solidFill>
                <a:latin typeface="+mj-lt"/>
              </a:rPr>
              <a:t>PROfessor</a:t>
            </a:r>
            <a:r>
              <a:rPr lang="en-US" sz="1050" dirty="0">
                <a:solidFill>
                  <a:schemeClr val="tx1"/>
                </a:solidFill>
                <a:latin typeface="+mj-lt"/>
              </a:rPr>
              <a:t>: Dr. Saurabh Agrawal </a:t>
            </a:r>
          </a:p>
          <a:p>
            <a:pPr>
              <a:lnSpc>
                <a:spcPct val="100000"/>
              </a:lnSpc>
            </a:pPr>
            <a:endParaRPr lang="en-US" sz="105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026" name="Picture 2" descr="Symbiosis Institute of Technology(SIT) College Details | Campushunt">
            <a:extLst>
              <a:ext uri="{FF2B5EF4-FFF2-40B4-BE49-F238E27FC236}">
                <a16:creationId xmlns:a16="http://schemas.microsoft.com/office/drawing/2014/main" id="{8DEF166A-CE56-5C08-7D8D-AABE190010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5392"/>
            <a:ext cx="1487488" cy="1487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1489D27E-929B-F67E-93BE-40187101784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1" r="-551" b="1956"/>
          <a:stretch/>
        </p:blipFill>
        <p:spPr>
          <a:xfrm>
            <a:off x="5212056" y="0"/>
            <a:ext cx="70321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1416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0F137771-326D-857E-22A5-2F9533B206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52184" y="1988840"/>
            <a:ext cx="3932237" cy="1752600"/>
          </a:xfrm>
        </p:spPr>
        <p:txBody>
          <a:bodyPr>
            <a:normAutofit/>
          </a:bodyPr>
          <a:lstStyle/>
          <a:p>
            <a:r>
              <a:rPr lang="en-US" sz="4400" dirty="0">
                <a:latin typeface="Amasis MT Pro Black" panose="02040A04050005020304" pitchFamily="18" charset="0"/>
              </a:rPr>
              <a:t>THANK YOU</a:t>
            </a:r>
          </a:p>
        </p:txBody>
      </p:sp>
      <p:pic>
        <p:nvPicPr>
          <p:cNvPr id="2" name="Picture 2" descr="Symbiosis Institute of Technology(SIT) College Details | Campushunt">
            <a:extLst>
              <a:ext uri="{FF2B5EF4-FFF2-40B4-BE49-F238E27FC236}">
                <a16:creationId xmlns:a16="http://schemas.microsoft.com/office/drawing/2014/main" id="{2DBEAB10-C1DB-1C43-AF7A-C96846B20F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5406" y="0"/>
            <a:ext cx="6857999" cy="6857999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1001865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FE3006A-079E-5FB2-9E06-BA8B1EF27DA9}"/>
              </a:ext>
            </a:extLst>
          </p:cNvPr>
          <p:cNvSpPr txBox="1"/>
          <p:nvPr/>
        </p:nvSpPr>
        <p:spPr>
          <a:xfrm>
            <a:off x="1066800" y="99220"/>
            <a:ext cx="100584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Brain Tumor</a:t>
            </a:r>
            <a:endParaRPr lang="en-UG" sz="36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pPr marL="0" indent="0"/>
            <a:r>
              <a:rPr lang="en-US" sz="18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A brain tumor is </a:t>
            </a:r>
            <a:r>
              <a:rPr lang="en-US" sz="180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a mass or growth of abnormal cells in your brain</a:t>
            </a:r>
            <a:r>
              <a:rPr lang="en-US" sz="18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. Many different types of brain tumors exist. Some brain tumors are noncancerous (benign), and some brain tumors are cancerous (malignant).</a:t>
            </a:r>
            <a:endParaRPr lang="en-US" sz="1800" dirty="0">
              <a:effectLst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1800" dirty="0"/>
              <a:t>Primary brain tumors occur in around 250,000 people a year globally, making up less than 2% of cancers.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800" dirty="0"/>
              <a:t>Tumor segmentation is one of the most difficult task in a medical image.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800" dirty="0"/>
              <a:t>Classification of the tumor as tumorous or non-tumorous in the primary task.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58D0F80B-EE88-F72B-990E-A726DE731C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68" r="26435"/>
          <a:stretch/>
        </p:blipFill>
        <p:spPr bwMode="auto">
          <a:xfrm>
            <a:off x="7032104" y="1700808"/>
            <a:ext cx="4800600" cy="4575175"/>
          </a:xfrm>
          <a:prstGeom prst="rect">
            <a:avLst/>
          </a:prstGeom>
          <a:solidFill>
            <a:srgbClr val="FFFFFF"/>
          </a:solidFill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2969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Brain Tumor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39A829-1F89-B659-CD40-75E0324F50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344" y="1844824"/>
            <a:ext cx="9144000" cy="4572001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endParaRPr lang="en-US" dirty="0">
              <a:solidFill>
                <a:srgbClr val="008BFF"/>
              </a:solidFill>
              <a:latin typeface="Open Sans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B5790B-DED2-9215-8A13-2FEB87E4D9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56792"/>
            <a:ext cx="12192000" cy="53012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170D2A0-0D83-720D-0602-A0F281C818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3672" y="1571656"/>
            <a:ext cx="5323183" cy="2436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315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 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DD0BCCB8-C275-005B-A936-B1D4BF0FE3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085" y="2306067"/>
            <a:ext cx="1268303" cy="144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utoShape 4">
            <a:extLst>
              <a:ext uri="{FF2B5EF4-FFF2-40B4-BE49-F238E27FC236}">
                <a16:creationId xmlns:a16="http://schemas.microsoft.com/office/drawing/2014/main" id="{C33F9876-EE96-5ACB-DC1B-90CEF6368A2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1232520" cy="1232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G"/>
          </a:p>
        </p:txBody>
      </p:sp>
      <p:sp>
        <p:nvSpPr>
          <p:cNvPr id="7" name="AutoShape 6">
            <a:extLst>
              <a:ext uri="{FF2B5EF4-FFF2-40B4-BE49-F238E27FC236}">
                <a16:creationId xmlns:a16="http://schemas.microsoft.com/office/drawing/2014/main" id="{E5F4DCB1-FEEE-FB74-4686-3D4932E229A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G"/>
          </a:p>
        </p:txBody>
      </p:sp>
      <p:pic>
        <p:nvPicPr>
          <p:cNvPr id="9" name="Picture 8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A1C49180-EA7C-2DCF-76E1-AFB584FC957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318"/>
          <a:stretch/>
        </p:blipFill>
        <p:spPr>
          <a:xfrm>
            <a:off x="2459501" y="1759201"/>
            <a:ext cx="4536695" cy="2533895"/>
          </a:xfrm>
          <a:prstGeom prst="rect">
            <a:avLst/>
          </a:prstGeom>
        </p:spPr>
      </p:pic>
      <p:pic>
        <p:nvPicPr>
          <p:cNvPr id="11" name="Picture 10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FC37A9D-E695-F1D4-0C7F-A9537579909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394"/>
          <a:stretch/>
        </p:blipFill>
        <p:spPr>
          <a:xfrm>
            <a:off x="7464151" y="1759200"/>
            <a:ext cx="4536696" cy="2533895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718CB8B-772D-4B90-C778-75476D5FA706}"/>
              </a:ext>
            </a:extLst>
          </p:cNvPr>
          <p:cNvCxnSpPr>
            <a:stCxn id="3074" idx="3"/>
            <a:endCxn id="9" idx="1"/>
          </p:cNvCxnSpPr>
          <p:nvPr/>
        </p:nvCxnSpPr>
        <p:spPr>
          <a:xfrm>
            <a:off x="1556388" y="3026147"/>
            <a:ext cx="903113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F33F4FF-9EC1-8DBE-FAEC-1FCD75DAC353}"/>
              </a:ext>
            </a:extLst>
          </p:cNvPr>
          <p:cNvCxnSpPr>
            <a:stCxn id="9" idx="3"/>
            <a:endCxn id="11" idx="1"/>
          </p:cNvCxnSpPr>
          <p:nvPr/>
        </p:nvCxnSpPr>
        <p:spPr>
          <a:xfrm flipV="1">
            <a:off x="6996196" y="3026148"/>
            <a:ext cx="46795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80" name="Picture 8" descr="Diagnosing Cancer Case Study: A Closer Look at Family History">
            <a:extLst>
              <a:ext uri="{FF2B5EF4-FFF2-40B4-BE49-F238E27FC236}">
                <a16:creationId xmlns:a16="http://schemas.microsoft.com/office/drawing/2014/main" id="{B158AB77-B610-A953-9122-0C2C1F839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6280" y="4612616"/>
            <a:ext cx="2880320" cy="1920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129F191-0E95-1B09-AC94-96B4EC23B00C}"/>
              </a:ext>
            </a:extLst>
          </p:cNvPr>
          <p:cNvCxnSpPr/>
          <p:nvPr/>
        </p:nvCxnSpPr>
        <p:spPr>
          <a:xfrm>
            <a:off x="9984432" y="4293095"/>
            <a:ext cx="0" cy="3344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737649D6-9E1A-CDAB-605A-B78FE9B6BD41}"/>
              </a:ext>
            </a:extLst>
          </p:cNvPr>
          <p:cNvSpPr txBox="1"/>
          <p:nvPr/>
        </p:nvSpPr>
        <p:spPr>
          <a:xfrm>
            <a:off x="288085" y="3746227"/>
            <a:ext cx="1268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MRI image</a:t>
            </a:r>
            <a:endParaRPr lang="en-UG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2D6F571-101B-2AD9-0E2E-FCB747EB6547}"/>
              </a:ext>
            </a:extLst>
          </p:cNvPr>
          <p:cNvSpPr txBox="1"/>
          <p:nvPr/>
        </p:nvSpPr>
        <p:spPr>
          <a:xfrm>
            <a:off x="2888536" y="4258180"/>
            <a:ext cx="5043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Upload the MRI image to the website</a:t>
            </a:r>
            <a:endParaRPr lang="en-UG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8BE41EB-F506-0944-234C-1F29BD84147D}"/>
              </a:ext>
            </a:extLst>
          </p:cNvPr>
          <p:cNvSpPr txBox="1"/>
          <p:nvPr/>
        </p:nvSpPr>
        <p:spPr>
          <a:xfrm>
            <a:off x="8432915" y="3930893"/>
            <a:ext cx="3240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Get the result (CNN model)</a:t>
            </a:r>
            <a:endParaRPr lang="en-UG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2B474E7-B048-D64A-593F-A74C643F02F3}"/>
              </a:ext>
            </a:extLst>
          </p:cNvPr>
          <p:cNvSpPr txBox="1"/>
          <p:nvPr/>
        </p:nvSpPr>
        <p:spPr>
          <a:xfrm>
            <a:off x="8233793" y="4577701"/>
            <a:ext cx="3240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Doctor diagnosis</a:t>
            </a:r>
            <a:endParaRPr lang="en-UG" dirty="0"/>
          </a:p>
        </p:txBody>
      </p:sp>
    </p:spTree>
    <p:extLst>
      <p:ext uri="{BB962C8B-B14F-4D97-AF65-F5344CB8AC3E}">
        <p14:creationId xmlns:p14="http://schemas.microsoft.com/office/powerpoint/2010/main" val="3408913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Dataset </a:t>
            </a:r>
            <a:br>
              <a:rPr lang="en-US" dirty="0"/>
            </a:br>
            <a:r>
              <a:rPr lang="en-US" sz="18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(Link: https://www.kaggle.com/datasets/sartajbhuvaji/brain-tumor-classification-mri)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39A829-1F89-B659-CD40-75E0324F507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idx="1"/>
          </p:nvPr>
        </p:nvSpPr>
        <p:spPr>
          <a:xfrm>
            <a:off x="191344" y="1844824"/>
            <a:ext cx="11809312" cy="45720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i="0" dirty="0">
                <a:solidFill>
                  <a:srgbClr val="202124"/>
                </a:solidFill>
                <a:effectLst/>
                <a:latin typeface="zeitung"/>
              </a:rPr>
              <a:t>                                                    Brain Tumor Classification (MRI)</a:t>
            </a:r>
          </a:p>
          <a:p>
            <a:pPr marL="0" indent="0">
              <a:buNone/>
            </a:pPr>
            <a:endParaRPr lang="en-US" b="0" i="0" dirty="0">
              <a:solidFill>
                <a:srgbClr val="2B3E51"/>
              </a:solidFill>
              <a:effectLst/>
              <a:latin typeface="Open Sans" panose="020B0604020202020204" pitchFamily="34" charset="0"/>
            </a:endParaRPr>
          </a:p>
          <a:p>
            <a:pPr marL="0" indent="0">
              <a:buNone/>
            </a:pPr>
            <a:endParaRPr lang="en-UG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40CC2E1-B744-6FDD-3BFB-A2ADBF43B225}"/>
              </a:ext>
            </a:extLst>
          </p:cNvPr>
          <p:cNvCxnSpPr/>
          <p:nvPr/>
        </p:nvCxnSpPr>
        <p:spPr>
          <a:xfrm>
            <a:off x="5591944" y="2204864"/>
            <a:ext cx="0" cy="2160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49FC77C-E7C3-3F0C-E9B3-15B8AC1FB5BC}"/>
              </a:ext>
            </a:extLst>
          </p:cNvPr>
          <p:cNvCxnSpPr/>
          <p:nvPr/>
        </p:nvCxnSpPr>
        <p:spPr>
          <a:xfrm>
            <a:off x="5591944" y="2420888"/>
            <a:ext cx="316835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F35A0AE-CB08-EFFA-0FF3-292EB370D77A}"/>
              </a:ext>
            </a:extLst>
          </p:cNvPr>
          <p:cNvCxnSpPr/>
          <p:nvPr/>
        </p:nvCxnSpPr>
        <p:spPr>
          <a:xfrm flipH="1">
            <a:off x="2567608" y="2420888"/>
            <a:ext cx="30243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70C8778-241D-E8EC-FE0B-AD3E409247A9}"/>
              </a:ext>
            </a:extLst>
          </p:cNvPr>
          <p:cNvCxnSpPr/>
          <p:nvPr/>
        </p:nvCxnSpPr>
        <p:spPr>
          <a:xfrm>
            <a:off x="1873108" y="2428580"/>
            <a:ext cx="0" cy="288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4127C6D-8602-AB54-5759-F5C43DBD17D6}"/>
              </a:ext>
            </a:extLst>
          </p:cNvPr>
          <p:cNvCxnSpPr>
            <a:cxnSpLocks/>
          </p:cNvCxnSpPr>
          <p:nvPr/>
        </p:nvCxnSpPr>
        <p:spPr>
          <a:xfrm>
            <a:off x="9480372" y="2420886"/>
            <a:ext cx="0" cy="2160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219B5FA-0C46-5787-BD7A-8CD107074684}"/>
              </a:ext>
            </a:extLst>
          </p:cNvPr>
          <p:cNvCxnSpPr>
            <a:cxnSpLocks/>
          </p:cNvCxnSpPr>
          <p:nvPr/>
        </p:nvCxnSpPr>
        <p:spPr>
          <a:xfrm>
            <a:off x="2567608" y="2708920"/>
            <a:ext cx="230425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2CCE3AF-AEA3-4C47-5A5C-47944EA73183}"/>
              </a:ext>
            </a:extLst>
          </p:cNvPr>
          <p:cNvCxnSpPr>
            <a:cxnSpLocks/>
          </p:cNvCxnSpPr>
          <p:nvPr/>
        </p:nvCxnSpPr>
        <p:spPr>
          <a:xfrm flipH="1">
            <a:off x="6600056" y="2636912"/>
            <a:ext cx="21602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E66F661-3D1B-EB17-585A-800138B20087}"/>
              </a:ext>
            </a:extLst>
          </p:cNvPr>
          <p:cNvCxnSpPr/>
          <p:nvPr/>
        </p:nvCxnSpPr>
        <p:spPr>
          <a:xfrm flipH="1">
            <a:off x="839416" y="2708920"/>
            <a:ext cx="17281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74D36EB-C3FE-6436-D500-B95E574F1171}"/>
              </a:ext>
            </a:extLst>
          </p:cNvPr>
          <p:cNvCxnSpPr/>
          <p:nvPr/>
        </p:nvCxnSpPr>
        <p:spPr>
          <a:xfrm>
            <a:off x="8760296" y="2636912"/>
            <a:ext cx="19442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07BF0ED0-7FE4-4469-9EB5-54799CF00283}"/>
              </a:ext>
            </a:extLst>
          </p:cNvPr>
          <p:cNvSpPr txBox="1"/>
          <p:nvPr/>
        </p:nvSpPr>
        <p:spPr>
          <a:xfrm>
            <a:off x="1595653" y="2996951"/>
            <a:ext cx="151021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base"/>
            <a:r>
              <a:rPr lang="en-US" b="1" i="0" dirty="0">
                <a:solidFill>
                  <a:srgbClr val="202124"/>
                </a:solidFill>
                <a:effectLst/>
                <a:latin typeface="Inter"/>
              </a:rPr>
              <a:t>meningioma_tumor</a:t>
            </a:r>
          </a:p>
          <a:p>
            <a:r>
              <a:rPr lang="en-US" sz="1400" dirty="0">
                <a:solidFill>
                  <a:srgbClr val="FF0000"/>
                </a:solidFill>
              </a:rPr>
              <a:t>(822files)</a:t>
            </a:r>
            <a:endParaRPr lang="en-UG" sz="1400" dirty="0">
              <a:solidFill>
                <a:srgbClr val="FF00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BDED096-05FB-28BD-7894-377DEB13BBDB}"/>
              </a:ext>
            </a:extLst>
          </p:cNvPr>
          <p:cNvSpPr txBox="1"/>
          <p:nvPr/>
        </p:nvSpPr>
        <p:spPr>
          <a:xfrm>
            <a:off x="8622754" y="3013306"/>
            <a:ext cx="13985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base"/>
            <a:r>
              <a:rPr lang="en-US" b="1" i="0" dirty="0">
                <a:solidFill>
                  <a:srgbClr val="202124"/>
                </a:solidFill>
                <a:effectLst/>
                <a:latin typeface="Inter"/>
              </a:rPr>
              <a:t>no_tumor</a:t>
            </a:r>
          </a:p>
          <a:p>
            <a:r>
              <a:rPr lang="en-US" sz="1400" dirty="0">
                <a:solidFill>
                  <a:srgbClr val="FF0000"/>
                </a:solidFill>
              </a:rPr>
              <a:t>(105files)</a:t>
            </a:r>
            <a:endParaRPr lang="en-UG" sz="1400" dirty="0">
              <a:solidFill>
                <a:srgbClr val="FF0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F651A6B-C9FE-D58F-1A89-F252F7519AEC}"/>
              </a:ext>
            </a:extLst>
          </p:cNvPr>
          <p:cNvSpPr txBox="1"/>
          <p:nvPr/>
        </p:nvSpPr>
        <p:spPr>
          <a:xfrm>
            <a:off x="10021288" y="3008095"/>
            <a:ext cx="180011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base"/>
            <a:r>
              <a:rPr lang="en-US" b="1" i="0" dirty="0">
                <a:solidFill>
                  <a:srgbClr val="202124"/>
                </a:solidFill>
                <a:effectLst/>
                <a:latin typeface="Inter"/>
              </a:rPr>
              <a:t>pituitary_tumor</a:t>
            </a:r>
          </a:p>
          <a:p>
            <a:pPr algn="l" fontAlgn="base"/>
            <a:r>
              <a:rPr lang="en-US" sz="1400" b="1" i="0" dirty="0">
                <a:solidFill>
                  <a:srgbClr val="FF0000"/>
                </a:solidFill>
                <a:effectLst/>
                <a:latin typeface="Inter"/>
              </a:rPr>
              <a:t>(74files)</a:t>
            </a:r>
          </a:p>
          <a:p>
            <a:endParaRPr lang="en-UG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879001F-A3BC-2EAF-5215-1F024BC01EAE}"/>
              </a:ext>
            </a:extLst>
          </p:cNvPr>
          <p:cNvSpPr txBox="1"/>
          <p:nvPr/>
        </p:nvSpPr>
        <p:spPr>
          <a:xfrm>
            <a:off x="6204147" y="2995299"/>
            <a:ext cx="1008112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0" dirty="0">
                <a:solidFill>
                  <a:srgbClr val="202124"/>
                </a:solidFill>
                <a:effectLst/>
                <a:latin typeface="Inter"/>
              </a:rPr>
              <a:t>glioma_tumor</a:t>
            </a:r>
          </a:p>
          <a:p>
            <a:r>
              <a:rPr lang="en-US" sz="1400" b="1" i="0" dirty="0">
                <a:solidFill>
                  <a:srgbClr val="FF0000"/>
                </a:solidFill>
                <a:effectLst/>
                <a:latin typeface="Inter"/>
              </a:rPr>
              <a:t>(100file)</a:t>
            </a:r>
          </a:p>
          <a:p>
            <a:endParaRPr lang="en-UG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4D2E2E7-670C-67D0-9AE2-03312946F6CF}"/>
              </a:ext>
            </a:extLst>
          </p:cNvPr>
          <p:cNvSpPr txBox="1"/>
          <p:nvPr/>
        </p:nvSpPr>
        <p:spPr>
          <a:xfrm>
            <a:off x="370592" y="3010687"/>
            <a:ext cx="1008112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0" dirty="0">
                <a:solidFill>
                  <a:srgbClr val="202124"/>
                </a:solidFill>
                <a:effectLst/>
                <a:latin typeface="Inter"/>
              </a:rPr>
              <a:t>glioma_tumor </a:t>
            </a:r>
            <a:r>
              <a:rPr lang="en-US" sz="1400" b="1" i="0" dirty="0">
                <a:solidFill>
                  <a:srgbClr val="FF0000"/>
                </a:solidFill>
                <a:effectLst/>
                <a:latin typeface="Inter"/>
              </a:rPr>
              <a:t>(826file)</a:t>
            </a:r>
          </a:p>
          <a:p>
            <a:endParaRPr lang="en-UG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BC4625D-0D83-7686-6B02-DB625ED64C05}"/>
              </a:ext>
            </a:extLst>
          </p:cNvPr>
          <p:cNvSpPr txBox="1"/>
          <p:nvPr/>
        </p:nvSpPr>
        <p:spPr>
          <a:xfrm>
            <a:off x="7393170" y="3017578"/>
            <a:ext cx="122958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base"/>
            <a:r>
              <a:rPr lang="en-US" b="1" i="0" dirty="0">
                <a:solidFill>
                  <a:srgbClr val="202124"/>
                </a:solidFill>
                <a:effectLst/>
                <a:latin typeface="Inter"/>
              </a:rPr>
              <a:t>meningioma_tumor</a:t>
            </a:r>
          </a:p>
          <a:p>
            <a:r>
              <a:rPr lang="en-US" sz="1400" dirty="0">
                <a:solidFill>
                  <a:srgbClr val="FF0000"/>
                </a:solidFill>
              </a:rPr>
              <a:t>(115files)</a:t>
            </a:r>
            <a:endParaRPr lang="en-UG" sz="1400" dirty="0">
              <a:solidFill>
                <a:srgbClr val="FF0000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A5718DE-B907-7747-CB0F-D83870E99B69}"/>
              </a:ext>
            </a:extLst>
          </p:cNvPr>
          <p:cNvSpPr txBox="1"/>
          <p:nvPr/>
        </p:nvSpPr>
        <p:spPr>
          <a:xfrm>
            <a:off x="3111757" y="3014823"/>
            <a:ext cx="100811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base"/>
            <a:r>
              <a:rPr lang="en-US" b="1" i="0" dirty="0">
                <a:solidFill>
                  <a:srgbClr val="202124"/>
                </a:solidFill>
                <a:effectLst/>
                <a:latin typeface="Inter"/>
              </a:rPr>
              <a:t>no_tumor</a:t>
            </a:r>
          </a:p>
          <a:p>
            <a:r>
              <a:rPr lang="en-US" sz="1400" dirty="0">
                <a:solidFill>
                  <a:srgbClr val="FF0000"/>
                </a:solidFill>
              </a:rPr>
              <a:t>(395files)</a:t>
            </a:r>
            <a:endParaRPr lang="en-UG" sz="1400" dirty="0">
              <a:solidFill>
                <a:srgbClr val="FF0000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98C496D-45EA-6FEE-A295-38206D6AC943}"/>
              </a:ext>
            </a:extLst>
          </p:cNvPr>
          <p:cNvSpPr txBox="1"/>
          <p:nvPr/>
        </p:nvSpPr>
        <p:spPr>
          <a:xfrm>
            <a:off x="4357460" y="2989354"/>
            <a:ext cx="1008112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base"/>
            <a:r>
              <a:rPr lang="en-US" b="1" i="0" dirty="0">
                <a:solidFill>
                  <a:srgbClr val="202124"/>
                </a:solidFill>
                <a:effectLst/>
                <a:latin typeface="Inter"/>
              </a:rPr>
              <a:t>pituitary_tumor</a:t>
            </a:r>
          </a:p>
          <a:p>
            <a:pPr algn="l" fontAlgn="base"/>
            <a:r>
              <a:rPr lang="en-US" sz="1400" b="1" i="0" dirty="0">
                <a:solidFill>
                  <a:srgbClr val="FF0000"/>
                </a:solidFill>
                <a:effectLst/>
                <a:latin typeface="Inter"/>
              </a:rPr>
              <a:t>(825files)</a:t>
            </a:r>
          </a:p>
          <a:p>
            <a:endParaRPr lang="en-UG" dirty="0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DE7BC49B-1432-40D1-1B28-3AE50F833498}"/>
              </a:ext>
            </a:extLst>
          </p:cNvPr>
          <p:cNvCxnSpPr/>
          <p:nvPr/>
        </p:nvCxnSpPr>
        <p:spPr>
          <a:xfrm>
            <a:off x="839416" y="2708920"/>
            <a:ext cx="0" cy="4320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8980DD73-07A2-A776-7143-66D8B13ECB9F}"/>
              </a:ext>
            </a:extLst>
          </p:cNvPr>
          <p:cNvCxnSpPr/>
          <p:nvPr/>
        </p:nvCxnSpPr>
        <p:spPr>
          <a:xfrm>
            <a:off x="2279576" y="2708920"/>
            <a:ext cx="0" cy="4320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287A793A-71BA-8227-28E2-0347C212B943}"/>
              </a:ext>
            </a:extLst>
          </p:cNvPr>
          <p:cNvCxnSpPr/>
          <p:nvPr/>
        </p:nvCxnSpPr>
        <p:spPr>
          <a:xfrm>
            <a:off x="3647728" y="2708920"/>
            <a:ext cx="0" cy="4320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842CB382-3224-B84A-5BDE-F5FD8F2B3754}"/>
              </a:ext>
            </a:extLst>
          </p:cNvPr>
          <p:cNvCxnSpPr>
            <a:cxnSpLocks/>
          </p:cNvCxnSpPr>
          <p:nvPr/>
        </p:nvCxnSpPr>
        <p:spPr>
          <a:xfrm flipH="1">
            <a:off x="4861516" y="2708920"/>
            <a:ext cx="10348" cy="4200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0DC9B0C4-E89C-83D3-AFFF-1DB846DBBF05}"/>
              </a:ext>
            </a:extLst>
          </p:cNvPr>
          <p:cNvCxnSpPr/>
          <p:nvPr/>
        </p:nvCxnSpPr>
        <p:spPr>
          <a:xfrm>
            <a:off x="6600056" y="2636912"/>
            <a:ext cx="0" cy="4920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9E4FDC15-D75C-8971-B96C-8253143EEAA5}"/>
              </a:ext>
            </a:extLst>
          </p:cNvPr>
          <p:cNvCxnSpPr/>
          <p:nvPr/>
        </p:nvCxnSpPr>
        <p:spPr>
          <a:xfrm>
            <a:off x="7896200" y="2636912"/>
            <a:ext cx="0" cy="504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B13DF91B-EFF3-2A43-3A2E-52B5B821A60B}"/>
              </a:ext>
            </a:extLst>
          </p:cNvPr>
          <p:cNvCxnSpPr>
            <a:cxnSpLocks/>
          </p:cNvCxnSpPr>
          <p:nvPr/>
        </p:nvCxnSpPr>
        <p:spPr>
          <a:xfrm>
            <a:off x="9048328" y="2636912"/>
            <a:ext cx="0" cy="504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7EA8977B-B465-AD73-2510-219967979DC9}"/>
              </a:ext>
            </a:extLst>
          </p:cNvPr>
          <p:cNvCxnSpPr/>
          <p:nvPr/>
        </p:nvCxnSpPr>
        <p:spPr>
          <a:xfrm>
            <a:off x="10704512" y="2636912"/>
            <a:ext cx="0" cy="4920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A7BD7258-3529-6836-CA05-1E5E3341878F}"/>
              </a:ext>
            </a:extLst>
          </p:cNvPr>
          <p:cNvSpPr/>
          <p:nvPr/>
        </p:nvSpPr>
        <p:spPr>
          <a:xfrm>
            <a:off x="8760296" y="2060850"/>
            <a:ext cx="1440153" cy="36003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Testing </a:t>
            </a:r>
            <a:r>
              <a:rPr lang="en-US" dirty="0">
                <a:solidFill>
                  <a:srgbClr val="00B050"/>
                </a:solidFill>
              </a:rPr>
              <a:t>(20)</a:t>
            </a:r>
            <a:endParaRPr lang="en-UG" dirty="0">
              <a:solidFill>
                <a:srgbClr val="00B050"/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5EB210EE-2085-1B87-8331-142F1E0D5264}"/>
              </a:ext>
            </a:extLst>
          </p:cNvPr>
          <p:cNvSpPr/>
          <p:nvPr/>
        </p:nvSpPr>
        <p:spPr>
          <a:xfrm>
            <a:off x="1127456" y="2068544"/>
            <a:ext cx="1440153" cy="36003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G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9CE18F6-7000-656E-7896-D3B2D05E71F2}"/>
              </a:ext>
            </a:extLst>
          </p:cNvPr>
          <p:cNvSpPr txBox="1"/>
          <p:nvPr/>
        </p:nvSpPr>
        <p:spPr>
          <a:xfrm>
            <a:off x="1127456" y="2056202"/>
            <a:ext cx="1440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Training </a:t>
            </a:r>
            <a:r>
              <a:rPr lang="en-US" dirty="0">
                <a:solidFill>
                  <a:srgbClr val="00B050"/>
                </a:solidFill>
              </a:rPr>
              <a:t>(80)</a:t>
            </a:r>
            <a:endParaRPr lang="en-UG" dirty="0">
              <a:solidFill>
                <a:srgbClr val="00B050"/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6290981-43B1-C8C8-6CFD-0A994BF4D3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0397" y="4171803"/>
            <a:ext cx="1559222" cy="1949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26BBBFE5-7E31-90E0-1873-E12DEFD922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6108" y="4163608"/>
            <a:ext cx="1966205" cy="1966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68FEAEBA-11D3-88B5-DE4F-E537914E98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7204" y="4155410"/>
            <a:ext cx="1848996" cy="1966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2F3151CB-5675-F2FE-D5B6-8571C2B7EC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6366" y="4144344"/>
            <a:ext cx="1970930" cy="1970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BDE9E1AE-006E-C0C7-FB8C-72B31442AA5A}"/>
              </a:ext>
            </a:extLst>
          </p:cNvPr>
          <p:cNvSpPr txBox="1"/>
          <p:nvPr/>
        </p:nvSpPr>
        <p:spPr>
          <a:xfrm>
            <a:off x="773882" y="6112430"/>
            <a:ext cx="1065071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Fig: Some examples of   </a:t>
            </a:r>
            <a:r>
              <a:rPr lang="en-US" sz="1400" b="1" i="0" dirty="0">
                <a:solidFill>
                  <a:srgbClr val="202124"/>
                </a:solidFill>
                <a:effectLst/>
                <a:latin typeface="Inter"/>
              </a:rPr>
              <a:t>glioma_tumor            meningioma_tumor                    no_tumor                           pituitary_tumor</a:t>
            </a:r>
          </a:p>
          <a:p>
            <a:endParaRPr lang="en-US" b="1" i="0" dirty="0">
              <a:solidFill>
                <a:srgbClr val="202124"/>
              </a:solidFill>
              <a:effectLst/>
              <a:latin typeface="Inter"/>
            </a:endParaRPr>
          </a:p>
          <a:p>
            <a:endParaRPr lang="en-US" b="1" i="0" dirty="0">
              <a:solidFill>
                <a:srgbClr val="202124"/>
              </a:solidFill>
              <a:effectLst/>
              <a:latin typeface="Inter"/>
            </a:endParaRPr>
          </a:p>
          <a:p>
            <a:r>
              <a:rPr lang="en-US" b="1" i="0" dirty="0">
                <a:solidFill>
                  <a:srgbClr val="202124"/>
                </a:solidFill>
                <a:effectLst/>
                <a:latin typeface="Inter"/>
              </a:rPr>
              <a:t> </a:t>
            </a:r>
            <a:r>
              <a:rPr lang="en-US" dirty="0"/>
              <a:t> </a:t>
            </a:r>
            <a:endParaRPr lang="en-UG" dirty="0"/>
          </a:p>
        </p:txBody>
      </p:sp>
    </p:spTree>
    <p:extLst>
      <p:ext uri="{BB962C8B-B14F-4D97-AF65-F5344CB8AC3E}">
        <p14:creationId xmlns:p14="http://schemas.microsoft.com/office/powerpoint/2010/main" val="1928620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 </a:t>
            </a:r>
          </a:p>
        </p:txBody>
      </p:sp>
      <p:pic>
        <p:nvPicPr>
          <p:cNvPr id="4100" name="Picture 4" descr="Database Logo Vector Art, Icons, and Graphics for Free Download">
            <a:extLst>
              <a:ext uri="{FF2B5EF4-FFF2-40B4-BE49-F238E27FC236}">
                <a16:creationId xmlns:a16="http://schemas.microsoft.com/office/drawing/2014/main" id="{1C0C56FE-0FCB-9F73-AB14-40661C4957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760" y="3429000"/>
            <a:ext cx="1554760" cy="518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Amazon Database Logo PNG Vector (SVG) Free Download">
            <a:extLst>
              <a:ext uri="{FF2B5EF4-FFF2-40B4-BE49-F238E27FC236}">
                <a16:creationId xmlns:a16="http://schemas.microsoft.com/office/drawing/2014/main" id="{F8FF9F5D-D7F2-8F56-A8E7-200A8322A8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96683" y="2360320"/>
            <a:ext cx="602914" cy="690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AEF64B4-5E1F-B62A-4FBE-D01CB078BFD2}"/>
              </a:ext>
            </a:extLst>
          </p:cNvPr>
          <p:cNvCxnSpPr>
            <a:stCxn id="4100" idx="0"/>
            <a:endCxn id="4102" idx="2"/>
          </p:cNvCxnSpPr>
          <p:nvPr/>
        </p:nvCxnSpPr>
        <p:spPr>
          <a:xfrm flipV="1">
            <a:off x="998140" y="3050679"/>
            <a:ext cx="0" cy="3783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2A571CB-AFDF-15D6-F5FB-6BBA08864174}"/>
              </a:ext>
            </a:extLst>
          </p:cNvPr>
          <p:cNvSpPr txBox="1"/>
          <p:nvPr/>
        </p:nvSpPr>
        <p:spPr>
          <a:xfrm>
            <a:off x="-9972" y="2532426"/>
            <a:ext cx="10081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B050"/>
                </a:solidFill>
              </a:rPr>
              <a:t>Dataset</a:t>
            </a:r>
            <a:endParaRPr lang="en-UG" sz="1400" dirty="0">
              <a:solidFill>
                <a:srgbClr val="00B050"/>
              </a:solidFill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60E4F91-08AE-9448-049B-2D2B9669A81E}"/>
              </a:ext>
            </a:extLst>
          </p:cNvPr>
          <p:cNvCxnSpPr>
            <a:stCxn id="4102" idx="1"/>
          </p:cNvCxnSpPr>
          <p:nvPr/>
        </p:nvCxnSpPr>
        <p:spPr>
          <a:xfrm flipV="1">
            <a:off x="1299597" y="2686314"/>
            <a:ext cx="1051987" cy="191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D97A29E2-6907-8CE7-46D6-A3F00EF7EE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8280" y="1506396"/>
            <a:ext cx="9840416" cy="5319114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7B24223-9BBE-9577-F66A-F537F8B536F9}"/>
              </a:ext>
            </a:extLst>
          </p:cNvPr>
          <p:cNvCxnSpPr/>
          <p:nvPr/>
        </p:nvCxnSpPr>
        <p:spPr>
          <a:xfrm>
            <a:off x="1919536" y="2705500"/>
            <a:ext cx="0" cy="30277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FCDE8F5-8F60-0260-AF50-45F3C64373E2}"/>
              </a:ext>
            </a:extLst>
          </p:cNvPr>
          <p:cNvCxnSpPr/>
          <p:nvPr/>
        </p:nvCxnSpPr>
        <p:spPr>
          <a:xfrm>
            <a:off x="1919536" y="5733256"/>
            <a:ext cx="4320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A84F163-9F90-AC08-226C-FC66271CED49}"/>
              </a:ext>
            </a:extLst>
          </p:cNvPr>
          <p:cNvSpPr txBox="1"/>
          <p:nvPr/>
        </p:nvSpPr>
        <p:spPr>
          <a:xfrm>
            <a:off x="3791744" y="4077072"/>
            <a:ext cx="5760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C00000"/>
                </a:solidFill>
              </a:rPr>
              <a:t>(80%)</a:t>
            </a:r>
            <a:endParaRPr lang="en-UG" sz="1200" dirty="0">
              <a:solidFill>
                <a:srgbClr val="C0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4D462A-9386-908B-D746-5535C01CB657}"/>
              </a:ext>
            </a:extLst>
          </p:cNvPr>
          <p:cNvSpPr txBox="1"/>
          <p:nvPr/>
        </p:nvSpPr>
        <p:spPr>
          <a:xfrm>
            <a:off x="3791744" y="6481781"/>
            <a:ext cx="720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C00000"/>
                </a:solidFill>
              </a:rPr>
              <a:t>(20%)</a:t>
            </a:r>
            <a:endParaRPr lang="en-UG" sz="12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58082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 (CNN)</a:t>
            </a:r>
          </a:p>
        </p:txBody>
      </p:sp>
      <p:pic>
        <p:nvPicPr>
          <p:cNvPr id="4106" name="Picture 10" descr="Agriculture 11 00707 g004">
            <a:extLst>
              <a:ext uri="{FF2B5EF4-FFF2-40B4-BE49-F238E27FC236}">
                <a16:creationId xmlns:a16="http://schemas.microsoft.com/office/drawing/2014/main" id="{91A3870E-8E37-B6A8-5559-80D1056EB5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496" y="1556792"/>
            <a:ext cx="6982592" cy="5201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1F97B44D-462C-05A1-D9C6-7911DABD5C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183885" y="3529839"/>
            <a:ext cx="4680521" cy="1255891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BC10CE7F-5437-D902-811F-1B7D298B6015}"/>
              </a:ext>
            </a:extLst>
          </p:cNvPr>
          <p:cNvSpPr txBox="1"/>
          <p:nvPr/>
        </p:nvSpPr>
        <p:spPr>
          <a:xfrm>
            <a:off x="9408368" y="2132856"/>
            <a:ext cx="208823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i="0" dirty="0">
                <a:solidFill>
                  <a:srgbClr val="202124"/>
                </a:solidFill>
                <a:effectLst/>
                <a:latin typeface="Inter"/>
              </a:rPr>
              <a:t>glioma_tumor </a:t>
            </a:r>
          </a:p>
          <a:p>
            <a:endParaRPr lang="en-US" sz="1800" b="1" i="0" dirty="0">
              <a:solidFill>
                <a:srgbClr val="202124"/>
              </a:solidFill>
              <a:effectLst/>
              <a:latin typeface="Inter"/>
            </a:endParaRPr>
          </a:p>
          <a:p>
            <a:r>
              <a:rPr lang="en-US" sz="1800" b="1" i="0" dirty="0">
                <a:solidFill>
                  <a:srgbClr val="202124"/>
                </a:solidFill>
                <a:effectLst/>
                <a:latin typeface="Inter"/>
              </a:rPr>
              <a:t>    </a:t>
            </a:r>
          </a:p>
          <a:p>
            <a:r>
              <a:rPr lang="en-US" sz="1800" b="1" i="0" dirty="0">
                <a:solidFill>
                  <a:srgbClr val="202124"/>
                </a:solidFill>
                <a:effectLst/>
                <a:latin typeface="Inter"/>
              </a:rPr>
              <a:t>       meningioma_tumor </a:t>
            </a:r>
          </a:p>
          <a:p>
            <a:endParaRPr lang="en-US" b="1" dirty="0">
              <a:solidFill>
                <a:srgbClr val="202124"/>
              </a:solidFill>
              <a:latin typeface="Inter"/>
            </a:endParaRPr>
          </a:p>
          <a:p>
            <a:endParaRPr lang="en-US" sz="1800" b="1" i="0" dirty="0">
              <a:solidFill>
                <a:srgbClr val="202124"/>
              </a:solidFill>
              <a:effectLst/>
              <a:latin typeface="Inter"/>
            </a:endParaRPr>
          </a:p>
          <a:p>
            <a:r>
              <a:rPr lang="en-US" sz="1800" b="1" i="0" dirty="0">
                <a:solidFill>
                  <a:srgbClr val="202124"/>
                </a:solidFill>
                <a:effectLst/>
                <a:latin typeface="Inter"/>
              </a:rPr>
              <a:t>   </a:t>
            </a:r>
          </a:p>
          <a:p>
            <a:r>
              <a:rPr lang="en-US" sz="1800" b="1" i="0" dirty="0">
                <a:solidFill>
                  <a:srgbClr val="202124"/>
                </a:solidFill>
                <a:effectLst/>
                <a:latin typeface="Inter"/>
              </a:rPr>
              <a:t>no_tumor     </a:t>
            </a:r>
          </a:p>
          <a:p>
            <a:endParaRPr lang="en-US" b="1" dirty="0">
              <a:solidFill>
                <a:srgbClr val="202124"/>
              </a:solidFill>
              <a:latin typeface="Inter"/>
            </a:endParaRPr>
          </a:p>
          <a:p>
            <a:endParaRPr lang="en-US" sz="1800" b="1" i="0" dirty="0">
              <a:solidFill>
                <a:srgbClr val="202124"/>
              </a:solidFill>
              <a:effectLst/>
              <a:latin typeface="Inter"/>
            </a:endParaRPr>
          </a:p>
          <a:p>
            <a:endParaRPr lang="en-US" sz="1800" b="1" i="0" dirty="0">
              <a:solidFill>
                <a:srgbClr val="202124"/>
              </a:solidFill>
              <a:effectLst/>
              <a:latin typeface="Inter"/>
            </a:endParaRPr>
          </a:p>
          <a:p>
            <a:r>
              <a:rPr lang="en-US" sz="1800" b="1" i="0" dirty="0">
                <a:solidFill>
                  <a:srgbClr val="202124"/>
                </a:solidFill>
                <a:effectLst/>
                <a:latin typeface="Inter"/>
              </a:rPr>
              <a:t>                      pituitary_tumor</a:t>
            </a:r>
            <a:endParaRPr lang="en-UG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D7A9F52-3C64-55B0-7025-C0280632A558}"/>
              </a:ext>
            </a:extLst>
          </p:cNvPr>
          <p:cNvSpPr/>
          <p:nvPr/>
        </p:nvSpPr>
        <p:spPr>
          <a:xfrm>
            <a:off x="6168008" y="3356992"/>
            <a:ext cx="648072" cy="165618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A</a:t>
            </a:r>
          </a:p>
          <a:p>
            <a:pPr algn="ctr"/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B</a:t>
            </a:r>
          </a:p>
          <a:p>
            <a:pPr algn="ctr"/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C</a:t>
            </a:r>
          </a:p>
          <a:p>
            <a:pPr algn="ctr"/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D</a:t>
            </a:r>
            <a:endParaRPr lang="en-UG" dirty="0">
              <a:solidFill>
                <a:schemeClr val="accent5">
                  <a:lumMod val="75000"/>
                </a:schemeClr>
              </a:solidFill>
            </a:endParaRP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A0E50442-A206-06D0-B72E-4739241A78EF}"/>
              </a:ext>
            </a:extLst>
          </p:cNvPr>
          <p:cNvCxnSpPr/>
          <p:nvPr/>
        </p:nvCxnSpPr>
        <p:spPr>
          <a:xfrm>
            <a:off x="6816080" y="4149080"/>
            <a:ext cx="9361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2">
            <a:extLst>
              <a:ext uri="{FF2B5EF4-FFF2-40B4-BE49-F238E27FC236}">
                <a16:creationId xmlns:a16="http://schemas.microsoft.com/office/drawing/2014/main" id="{24188493-9B59-2799-BD37-1F2B879F28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02720"/>
            <a:ext cx="695400" cy="1178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2">
            <a:extLst>
              <a:ext uri="{FF2B5EF4-FFF2-40B4-BE49-F238E27FC236}">
                <a16:creationId xmlns:a16="http://schemas.microsoft.com/office/drawing/2014/main" id="{E8226CC7-8737-C97A-DAF5-64E82A618F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4817" y="3861048"/>
            <a:ext cx="608471" cy="110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85424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99220"/>
            <a:ext cx="100584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Steps to build an CNN model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839416" y="2219341"/>
            <a:ext cx="6109320" cy="4575175"/>
          </a:xfrm>
        </p:spPr>
        <p:txBody>
          <a:bodyPr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G" altLang="en-UG" sz="2800" b="0" i="0" u="none" strike="noStrike" cap="none" normalizeH="0" baseline="0" dirty="0">
                <a:ln>
                  <a:noFill/>
                </a:ln>
                <a:effectLst/>
              </a:rPr>
              <a:t>Step1 – Import Required libraries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G" altLang="en-UG" sz="2800" b="0" i="0" u="none" strike="noStrike" cap="none" normalizeH="0" baseline="0" dirty="0">
                <a:ln>
                  <a:noFill/>
                </a:ln>
                <a:effectLst/>
              </a:rPr>
              <a:t>Step2 – Initializing CNN &amp; add a convolutional layer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G" altLang="en-UG" sz="2800" b="0" i="0" u="none" strike="noStrike" cap="none" normalizeH="0" baseline="0" dirty="0">
                <a:ln>
                  <a:noFill/>
                </a:ln>
                <a:effectLst/>
              </a:rPr>
              <a:t>Step3 – Pooling operation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G" altLang="en-UG" sz="2800" b="0" i="0" u="none" strike="noStrike" cap="none" normalizeH="0" baseline="0" dirty="0">
                <a:ln>
                  <a:noFill/>
                </a:ln>
                <a:effectLst/>
              </a:rPr>
              <a:t>Step4 – Add two convolutional layers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G" altLang="en-UG" sz="2800" b="0" i="0" u="none" strike="noStrike" cap="none" normalizeH="0" baseline="0" dirty="0">
                <a:ln>
                  <a:noFill/>
                </a:ln>
                <a:effectLst/>
              </a:rPr>
              <a:t>Step5 – Flattening operation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G" altLang="en-UG" sz="2800" b="0" i="0" u="none" strike="noStrike" cap="none" normalizeH="0" baseline="0" dirty="0">
                <a:ln>
                  <a:noFill/>
                </a:ln>
                <a:effectLst/>
              </a:rPr>
              <a:t>Step6 – Fully connected layer &amp; output layer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124" name="Picture 4" descr="Shape&#10;&#10;Description automatically generated">
            <a:extLst>
              <a:ext uri="{FF2B5EF4-FFF2-40B4-BE49-F238E27FC236}">
                <a16:creationId xmlns:a16="http://schemas.microsoft.com/office/drawing/2014/main" id="{C02E3D62-9416-C219-AEF9-AA7F7C8F15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896200" y="1825625"/>
            <a:ext cx="2967594" cy="3173898"/>
          </a:xfrm>
          <a:prstGeom prst="rect">
            <a:avLst/>
          </a:prstGeom>
          <a:solidFill>
            <a:srgbClr val="FFFFFF"/>
          </a:solidFill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7673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99220"/>
            <a:ext cx="100584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References 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839416" y="2219341"/>
            <a:ext cx="10285784" cy="4575175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b="1" i="0" dirty="0">
                <a:solidFill>
                  <a:srgbClr val="333333"/>
                </a:solidFill>
                <a:effectLst/>
                <a:latin typeface="Abadi Extra Light" panose="020B0204020104020204" pitchFamily="34" charset="0"/>
              </a:rPr>
              <a:t>Brain Tumor Detection and Classification Using Convolutional Neural Network and Deep Neural Network(</a:t>
            </a:r>
            <a:r>
              <a:rPr lang="en-US" b="1" i="0" dirty="0">
                <a:solidFill>
                  <a:srgbClr val="00B0F0"/>
                </a:solidFill>
                <a:effectLst/>
                <a:latin typeface="Abadi Extra Light" panose="020B0204020104020204" pitchFamily="34" charset="0"/>
              </a:rPr>
              <a:t>https://ieeexplore.ieee.org/document/9132874</a:t>
            </a:r>
            <a:r>
              <a:rPr lang="en-US" b="1" i="0" dirty="0">
                <a:solidFill>
                  <a:srgbClr val="333333"/>
                </a:solidFill>
                <a:effectLst/>
                <a:latin typeface="Abadi Extra Light" panose="020B0204020104020204" pitchFamily="34" charset="0"/>
              </a:rPr>
              <a:t>)</a:t>
            </a:r>
          </a:p>
          <a:p>
            <a:pPr marL="0" indent="0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Abadi Extra Light" panose="020B0204020104020204" pitchFamily="34" charset="0"/>
              </a:rPr>
              <a:t>A Deep Learning Approach for Brain Tumor Classification and Segmentation Using a Multiscale Convolutional Neural Network (</a:t>
            </a:r>
            <a:r>
              <a:rPr lang="en-US" b="0" i="0" dirty="0">
                <a:solidFill>
                  <a:srgbClr val="00B0F0"/>
                </a:solidFill>
                <a:effectLst/>
                <a:latin typeface="Abadi Extra Light" panose="020B0204020104020204" pitchFamily="34" charset="0"/>
              </a:rPr>
              <a:t>https://www.ncbi.nlm.nih.gov/pmc/articles/PMC7912940/</a:t>
            </a:r>
            <a:r>
              <a:rPr lang="en-US" b="0" i="0" dirty="0">
                <a:solidFill>
                  <a:srgbClr val="000000"/>
                </a:solidFill>
                <a:effectLst/>
                <a:latin typeface="Abadi Extra Light" panose="020B0204020104020204" pitchFamily="34" charset="0"/>
              </a:rPr>
              <a:t>)</a:t>
            </a:r>
          </a:p>
          <a:p>
            <a:pPr marL="0" indent="0">
              <a:buNone/>
            </a:pPr>
            <a:r>
              <a:rPr lang="en-US" dirty="0">
                <a:solidFill>
                  <a:srgbClr val="00B0F0"/>
                </a:solidFill>
                <a:latin typeface="Abadi Extra Light" panose="020B0204020104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https://www.tensorflow.org/</a:t>
            </a:r>
            <a:endParaRPr lang="en-US" dirty="0">
              <a:solidFill>
                <a:srgbClr val="00B0F0"/>
              </a:solidFill>
              <a:latin typeface="Abadi Extra Light" panose="020B0204020104020204" pitchFamily="34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B0F0"/>
                </a:solidFill>
                <a:latin typeface="Abadi Extra Light" panose="020B0204020104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https://www.python.org/doc/</a:t>
            </a:r>
            <a:endParaRPr lang="en-US" dirty="0">
              <a:solidFill>
                <a:srgbClr val="00B0F0"/>
              </a:solidFill>
              <a:latin typeface="Abadi Extra Light" panose="020B0204020104020204" pitchFamily="34" charset="0"/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62541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Medical Design 16x9">
  <a:themeElements>
    <a:clrScheme name="Custom 3">
      <a:dk1>
        <a:sysClr val="windowText" lastClr="000000"/>
      </a:dk1>
      <a:lt1>
        <a:sysClr val="window" lastClr="FFFFFF"/>
      </a:lt1>
      <a:dk2>
        <a:srgbClr val="656367"/>
      </a:dk2>
      <a:lt2>
        <a:srgbClr val="F2F2F2"/>
      </a:lt2>
      <a:accent1>
        <a:srgbClr val="000000"/>
      </a:accent1>
      <a:accent2>
        <a:srgbClr val="333333"/>
      </a:accent2>
      <a:accent3>
        <a:srgbClr val="2B4A63"/>
      </a:accent3>
      <a:accent4>
        <a:srgbClr val="445E45"/>
      </a:accent4>
      <a:accent5>
        <a:srgbClr val="5A3A64"/>
      </a:accent5>
      <a:accent6>
        <a:srgbClr val="DB8526"/>
      </a:accent6>
      <a:hlink>
        <a:srgbClr val="164E6E"/>
      </a:hlink>
      <a:folHlink>
        <a:srgbClr val="667F6D"/>
      </a:folHlink>
    </a:clrScheme>
    <a:fontScheme name="Franklin Gothic Medium">
      <a:maj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0001141.potx" id="{D7485564-6666-4DDB-B0D3-55F6E694D6E5}" vid="{6E950D30-6FC6-4411-BCFF-468AD9ECA787}"/>
    </a:ext>
  </a:extLst>
</a:theme>
</file>

<file path=ppt/theme/theme2.xml><?xml version="1.0" encoding="utf-8"?>
<a:theme xmlns:a="http://schemas.openxmlformats.org/drawingml/2006/main" name="Office Theme">
  <a:themeElements>
    <a:clrScheme name="MedicalHealth">
      <a:dk1>
        <a:sysClr val="windowText" lastClr="000000"/>
      </a:dk1>
      <a:lt1>
        <a:sysClr val="window" lastClr="FFFFFF"/>
      </a:lt1>
      <a:dk2>
        <a:srgbClr val="656367"/>
      </a:dk2>
      <a:lt2>
        <a:srgbClr val="F2F2F2"/>
      </a:lt2>
      <a:accent1>
        <a:srgbClr val="B82D2F"/>
      </a:accent1>
      <a:accent2>
        <a:srgbClr val="333333"/>
      </a:accent2>
      <a:accent3>
        <a:srgbClr val="2B4A63"/>
      </a:accent3>
      <a:accent4>
        <a:srgbClr val="445E45"/>
      </a:accent4>
      <a:accent5>
        <a:srgbClr val="5A3A64"/>
      </a:accent5>
      <a:accent6>
        <a:srgbClr val="DB8526"/>
      </a:accent6>
      <a:hlink>
        <a:srgbClr val="164E6E"/>
      </a:hlink>
      <a:folHlink>
        <a:srgbClr val="667F6D"/>
      </a:folHlink>
    </a:clrScheme>
    <a:fontScheme name="Franklin Gothic Medium">
      <a:maj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MedicalHealth">
      <a:dk1>
        <a:sysClr val="windowText" lastClr="000000"/>
      </a:dk1>
      <a:lt1>
        <a:sysClr val="window" lastClr="FFFFFF"/>
      </a:lt1>
      <a:dk2>
        <a:srgbClr val="656367"/>
      </a:dk2>
      <a:lt2>
        <a:srgbClr val="F2F2F2"/>
      </a:lt2>
      <a:accent1>
        <a:srgbClr val="B82D2F"/>
      </a:accent1>
      <a:accent2>
        <a:srgbClr val="333333"/>
      </a:accent2>
      <a:accent3>
        <a:srgbClr val="2B4A63"/>
      </a:accent3>
      <a:accent4>
        <a:srgbClr val="445E45"/>
      </a:accent4>
      <a:accent5>
        <a:srgbClr val="5A3A64"/>
      </a:accent5>
      <a:accent6>
        <a:srgbClr val="DB8526"/>
      </a:accent6>
      <a:hlink>
        <a:srgbClr val="164E6E"/>
      </a:hlink>
      <a:folHlink>
        <a:srgbClr val="667F6D"/>
      </a:folHlink>
    </a:clrScheme>
    <a:fontScheme name="Franklin Gothic Medium">
      <a:maj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2E42137B31F2747B46C4F4345BF1171" ma:contentTypeVersion="12" ma:contentTypeDescription="Create a new document." ma:contentTypeScope="" ma:versionID="f8c51c0498f1768dde16686cb19bd91c">
  <xsd:schema xmlns:xsd="http://www.w3.org/2001/XMLSchema" xmlns:xs="http://www.w3.org/2001/XMLSchema" xmlns:p="http://schemas.microsoft.com/office/2006/metadata/properties" xmlns:ns3="6a41cef9-9b95-4395-8372-e40c14b472e8" xmlns:ns4="6b09352b-ac92-462d-b300-3f7f69822150" targetNamespace="http://schemas.microsoft.com/office/2006/metadata/properties" ma:root="true" ma:fieldsID="4d15ce8646b82b7c8a286b53d7861dc0" ns3:_="" ns4:_="">
    <xsd:import namespace="6a41cef9-9b95-4395-8372-e40c14b472e8"/>
    <xsd:import namespace="6b09352b-ac92-462d-b300-3f7f69822150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MediaServiceAutoTags" minOccurs="0"/>
                <xsd:element ref="ns4:MediaServiceGenerationTime" minOccurs="0"/>
                <xsd:element ref="ns4:MediaServiceEventHashCode" minOccurs="0"/>
                <xsd:element ref="ns4:MediaServiceAutoKeyPoints" minOccurs="0"/>
                <xsd:element ref="ns4:MediaServiceKeyPoints" minOccurs="0"/>
                <xsd:element ref="ns4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a41cef9-9b95-4395-8372-e40c14b472e8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b09352b-ac92-462d-b300-3f7f6982215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E37B989-5613-44BC-B165-9E7241D5479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a41cef9-9b95-4395-8372-e40c14b472e8"/>
    <ds:schemaRef ds:uri="6b09352b-ac92-462d-b300-3f7f6982215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3119988-DE67-49CF-A836-7DDB86468F5B}">
  <ds:schemaRefs>
    <ds:schemaRef ds:uri="http://purl.org/dc/terms/"/>
    <ds:schemaRef ds:uri="http://purl.org/dc/dcmitype/"/>
    <ds:schemaRef ds:uri="6a41cef9-9b95-4395-8372-e40c14b472e8"/>
    <ds:schemaRef ds:uri="http://www.w3.org/XML/1998/namespace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schemas.openxmlformats.org/package/2006/metadata/core-properties"/>
    <ds:schemaRef ds:uri="6b09352b-ac92-462d-b300-3f7f69822150"/>
  </ds:schemaRefs>
</ds:datastoreItem>
</file>

<file path=customXml/itemProps3.xml><?xml version="1.0" encoding="utf-8"?>
<ds:datastoreItem xmlns:ds="http://schemas.openxmlformats.org/officeDocument/2006/customXml" ds:itemID="{8BD8C917-950B-412F-AEF2-3A00F63046E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427</TotalTime>
  <Words>393</Words>
  <Application>Microsoft Office PowerPoint</Application>
  <PresentationFormat>Widescreen</PresentationFormat>
  <Paragraphs>72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21" baseType="lpstr">
      <vt:lpstr>Abadi Extra Light</vt:lpstr>
      <vt:lpstr>Amasis MT Pro Black</vt:lpstr>
      <vt:lpstr>Arial</vt:lpstr>
      <vt:lpstr>Arial</vt:lpstr>
      <vt:lpstr>Franklin Gothic Medium</vt:lpstr>
      <vt:lpstr>Inter</vt:lpstr>
      <vt:lpstr>Open Sans</vt:lpstr>
      <vt:lpstr>Rockwell Condensed</vt:lpstr>
      <vt:lpstr>Wingdings</vt:lpstr>
      <vt:lpstr>zeitung</vt:lpstr>
      <vt:lpstr>Medical Design 16x9</vt:lpstr>
      <vt:lpstr>Brain Tumor detection using Convolutional Neural Network </vt:lpstr>
      <vt:lpstr>PowerPoint Presentation</vt:lpstr>
      <vt:lpstr>Types of Brain Tumor</vt:lpstr>
      <vt:lpstr>Problem statement </vt:lpstr>
      <vt:lpstr>Dataset  (Link: https://www.kaggle.com/datasets/sartajbhuvaji/brain-tumor-classification-mri)</vt:lpstr>
      <vt:lpstr>METHODOLOGY </vt:lpstr>
      <vt:lpstr>METHODOLOGY (CNN)</vt:lpstr>
      <vt:lpstr>Steps to build an CNN model</vt:lpstr>
      <vt:lpstr>References 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Stock price prediction using machine learning and lstm-based deep learning models</dc:title>
  <dc:creator>shubham.raj.btech2018</dc:creator>
  <cp:lastModifiedBy>shubham.raj.btech2018</cp:lastModifiedBy>
  <cp:revision>8</cp:revision>
  <dcterms:created xsi:type="dcterms:W3CDTF">2022-11-01T18:54:24Z</dcterms:created>
  <dcterms:modified xsi:type="dcterms:W3CDTF">2022-12-12T15:57:23Z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0x010100A2E42137B31F2747B46C4F4345BF1171</vt:lpwstr>
  </property>
</Properties>
</file>